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9" r:id="rId4"/>
    <p:sldId id="260" r:id="rId5"/>
    <p:sldId id="261" r:id="rId6"/>
    <p:sldId id="270" r:id="rId7"/>
    <p:sldId id="271" r:id="rId8"/>
    <p:sldId id="262" r:id="rId9"/>
    <p:sldId id="272" r:id="rId10"/>
    <p:sldId id="274" r:id="rId11"/>
    <p:sldId id="273" r:id="rId12"/>
    <p:sldId id="276" r:id="rId13"/>
    <p:sldId id="277" r:id="rId14"/>
    <p:sldId id="278" r:id="rId1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6" autoAdjust="0"/>
    <p:restoredTop sz="94660"/>
  </p:normalViewPr>
  <p:slideViewPr>
    <p:cSldViewPr>
      <p:cViewPr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D8A-0F1B-4F0C-BC20-419723C31387}" type="datetimeFigureOut">
              <a:rPr lang="it-IT" smtClean="0"/>
              <a:pPr/>
              <a:t>31/01/2023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02A-5593-4FF0-9DAA-367F0AF889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D8A-0F1B-4F0C-BC20-419723C31387}" type="datetimeFigureOut">
              <a:rPr lang="it-IT" smtClean="0"/>
              <a:pPr/>
              <a:t>31/01/2023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02A-5593-4FF0-9DAA-367F0AF889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D8A-0F1B-4F0C-BC20-419723C31387}" type="datetimeFigureOut">
              <a:rPr lang="it-IT" smtClean="0"/>
              <a:pPr/>
              <a:t>31/01/2023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02A-5593-4FF0-9DAA-367F0AF889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D8A-0F1B-4F0C-BC20-419723C31387}" type="datetimeFigureOut">
              <a:rPr lang="it-IT" smtClean="0"/>
              <a:pPr/>
              <a:t>31/01/2023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02A-5593-4FF0-9DAA-367F0AF889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D8A-0F1B-4F0C-BC20-419723C31387}" type="datetimeFigureOut">
              <a:rPr lang="it-IT" smtClean="0"/>
              <a:pPr/>
              <a:t>31/01/2023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02A-5593-4FF0-9DAA-367F0AF889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D8A-0F1B-4F0C-BC20-419723C31387}" type="datetimeFigureOut">
              <a:rPr lang="it-IT" smtClean="0"/>
              <a:pPr/>
              <a:t>31/01/2023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02A-5593-4FF0-9DAA-367F0AF889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D8A-0F1B-4F0C-BC20-419723C31387}" type="datetimeFigureOut">
              <a:rPr lang="it-IT" smtClean="0"/>
              <a:pPr/>
              <a:t>31/01/2023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02A-5593-4FF0-9DAA-367F0AF889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D8A-0F1B-4F0C-BC20-419723C31387}" type="datetimeFigureOut">
              <a:rPr lang="it-IT" smtClean="0"/>
              <a:pPr/>
              <a:t>31/01/2023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02A-5593-4FF0-9DAA-367F0AF889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D8A-0F1B-4F0C-BC20-419723C31387}" type="datetimeFigureOut">
              <a:rPr lang="it-IT" smtClean="0"/>
              <a:pPr/>
              <a:t>31/01/2023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02A-5593-4FF0-9DAA-367F0AF889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D8A-0F1B-4F0C-BC20-419723C31387}" type="datetimeFigureOut">
              <a:rPr lang="it-IT" smtClean="0"/>
              <a:pPr/>
              <a:t>31/01/2023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02A-5593-4FF0-9DAA-367F0AF889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7BD8A-0F1B-4F0C-BC20-419723C31387}" type="datetimeFigureOut">
              <a:rPr lang="it-IT" smtClean="0"/>
              <a:pPr/>
              <a:t>31/01/2023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6A02A-5593-4FF0-9DAA-367F0AF889C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7BD8A-0F1B-4F0C-BC20-419723C31387}" type="datetimeFigureOut">
              <a:rPr lang="it-IT" smtClean="0"/>
              <a:pPr/>
              <a:t>31/01/2023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6A02A-5593-4FF0-9DAA-367F0AF889C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it-IT" sz="3600" b="1" dirty="0"/>
              <a:t>Nascita dell’Impero Tedesco (</a:t>
            </a:r>
            <a:r>
              <a:rPr lang="it-IT" sz="3600" b="1" dirty="0" err="1"/>
              <a:t>Deutsche</a:t>
            </a:r>
            <a:r>
              <a:rPr lang="it-IT" sz="3600" b="1" dirty="0"/>
              <a:t> Reich</a:t>
            </a:r>
            <a:r>
              <a:rPr lang="it-IT" sz="3600" b="1" dirty="0" smtClean="0"/>
              <a:t>)</a:t>
            </a:r>
            <a:br>
              <a:rPr lang="it-IT" sz="3600" b="1" dirty="0" smtClean="0"/>
            </a:br>
            <a:r>
              <a:rPr lang="it-IT" sz="3200" b="1" dirty="0" smtClean="0"/>
              <a:t> </a:t>
            </a:r>
            <a:r>
              <a:rPr lang="it-IT" sz="2400" b="1" dirty="0"/>
              <a:t>dal 18 gennaio del </a:t>
            </a:r>
            <a:r>
              <a:rPr lang="it-IT" sz="2400" b="1" dirty="0" smtClean="0"/>
              <a:t>1871</a:t>
            </a:r>
            <a:endParaRPr lang="it-IT" sz="2400" b="1" dirty="0"/>
          </a:p>
        </p:txBody>
      </p:sp>
      <p:pic>
        <p:nvPicPr>
          <p:cNvPr id="4" name="Immagine 3" descr="mapp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7020272" cy="46825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229600" cy="634082"/>
          </a:xfrm>
        </p:spPr>
        <p:txBody>
          <a:bodyPr>
            <a:normAutofit/>
          </a:bodyPr>
          <a:lstStyle/>
          <a:p>
            <a:r>
              <a:rPr lang="it-IT" sz="3200" dirty="0" smtClean="0"/>
              <a:t>     </a:t>
            </a:r>
            <a:r>
              <a:rPr lang="it-IT" sz="3200" b="1" dirty="0" smtClean="0"/>
              <a:t>Accordo di trasferimento</a:t>
            </a:r>
            <a:endParaRPr lang="it-IT" sz="32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62500" lnSpcReduction="20000"/>
          </a:bodyPr>
          <a:lstStyle/>
          <a:p>
            <a:pPr marL="0" lvl="0">
              <a:spcBef>
                <a:spcPts val="0"/>
              </a:spcBef>
              <a:buNone/>
            </a:pPr>
            <a:r>
              <a:rPr lang="it-IT" dirty="0" smtClean="0"/>
              <a:t>Il profondo odio antiebraico di Hitler non gli impedì però di siglare l'</a:t>
            </a:r>
            <a:r>
              <a:rPr lang="it-IT" b="1" dirty="0" smtClean="0"/>
              <a:t>accordo dell'</a:t>
            </a:r>
            <a:r>
              <a:rPr lang="it-IT" b="1" dirty="0" err="1" smtClean="0"/>
              <a:t>Haavara</a:t>
            </a:r>
            <a:r>
              <a:rPr lang="it-IT" b="1" dirty="0" smtClean="0"/>
              <a:t> </a:t>
            </a:r>
            <a:r>
              <a:rPr lang="it-IT" dirty="0" smtClean="0"/>
              <a:t>(accordo di trasferimento) che era un accordo tra </a:t>
            </a:r>
            <a:r>
              <a:rPr lang="it-IT" b="1" dirty="0" smtClean="0"/>
              <a:t>Germania nazista </a:t>
            </a:r>
            <a:r>
              <a:rPr lang="it-IT" dirty="0" smtClean="0"/>
              <a:t>ed </a:t>
            </a:r>
            <a:r>
              <a:rPr lang="it-IT" b="1" dirty="0" smtClean="0"/>
              <a:t>Ebrei tedeschi sionisti </a:t>
            </a:r>
            <a:r>
              <a:rPr lang="it-IT" dirty="0" smtClean="0"/>
              <a:t>firmato il </a:t>
            </a:r>
            <a:r>
              <a:rPr lang="it-IT" b="1" dirty="0" smtClean="0"/>
              <a:t>25 agosto 1933.</a:t>
            </a:r>
            <a:r>
              <a:rPr lang="it-IT" dirty="0" smtClean="0"/>
              <a:t> </a:t>
            </a:r>
          </a:p>
          <a:p>
            <a:pPr marL="0" lvl="0"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spcBef>
                <a:spcPts val="0"/>
              </a:spcBef>
              <a:buNone/>
            </a:pPr>
            <a:r>
              <a:rPr lang="it-IT" dirty="0" smtClean="0"/>
              <a:t>L'accordo venne finalizzato dopo tre mesi di colloqui dalla </a:t>
            </a:r>
            <a:r>
              <a:rPr lang="it-IT" b="1" dirty="0" smtClean="0"/>
              <a:t>Federazione sionista tedesca</a:t>
            </a:r>
            <a:r>
              <a:rPr lang="it-IT" dirty="0" smtClean="0"/>
              <a:t>, dalla </a:t>
            </a:r>
            <a:r>
              <a:rPr lang="it-IT" b="1" dirty="0" smtClean="0"/>
              <a:t>Banca anglo-palestinese </a:t>
            </a:r>
            <a:r>
              <a:rPr lang="it-IT" dirty="0" smtClean="0"/>
              <a:t>(sotto la direttiva </a:t>
            </a:r>
            <a:r>
              <a:rPr lang="it-IT" b="1" dirty="0" smtClean="0"/>
              <a:t>dell'Agenzia ebraica</a:t>
            </a:r>
            <a:r>
              <a:rPr lang="it-IT" dirty="0" smtClean="0"/>
              <a:t>) e dalle autorità economiche della </a:t>
            </a:r>
            <a:r>
              <a:rPr lang="it-IT" b="1" dirty="0" smtClean="0"/>
              <a:t>Germania nazista</a:t>
            </a:r>
            <a:r>
              <a:rPr lang="it-IT" dirty="0" smtClean="0"/>
              <a:t>. </a:t>
            </a:r>
          </a:p>
          <a:p>
            <a:pPr marL="0" lvl="0"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spcBef>
                <a:spcPts val="0"/>
              </a:spcBef>
              <a:buNone/>
            </a:pPr>
            <a:r>
              <a:rPr lang="it-IT" dirty="0" smtClean="0"/>
              <a:t>Fu un fattore importante nel rendere possibile la migrazione di circa </a:t>
            </a:r>
            <a:r>
              <a:rPr lang="it-IT" b="1" dirty="0" smtClean="0"/>
              <a:t>60.000 Ebrei</a:t>
            </a:r>
            <a:r>
              <a:rPr lang="it-IT" dirty="0" smtClean="0"/>
              <a:t> tedeschi in Palestina tra il </a:t>
            </a:r>
            <a:r>
              <a:rPr lang="it-IT" b="1" dirty="0" smtClean="0"/>
              <a:t>1933 ed il 1939</a:t>
            </a:r>
            <a:r>
              <a:rPr lang="it-IT" dirty="0" smtClean="0"/>
              <a:t>.</a:t>
            </a:r>
          </a:p>
          <a:p>
            <a:pPr marL="0" lvl="0">
              <a:spcBef>
                <a:spcPts val="0"/>
              </a:spcBef>
              <a:buNone/>
            </a:pPr>
            <a:r>
              <a:rPr lang="it-IT" baseline="30000" dirty="0" smtClean="0"/>
              <a:t> </a:t>
            </a:r>
            <a:endParaRPr lang="it-IT" dirty="0" smtClean="0"/>
          </a:p>
          <a:p>
            <a:pPr marL="0" lvl="0">
              <a:spcBef>
                <a:spcPts val="0"/>
              </a:spcBef>
              <a:buNone/>
            </a:pPr>
            <a:r>
              <a:rPr lang="it-IT" dirty="0" smtClean="0"/>
              <a:t>L'accordo consentì agli Ebrei in fuga dalle persecuzioni sotto il nuovo regime nazista di </a:t>
            </a:r>
            <a:r>
              <a:rPr lang="it-IT" b="1" dirty="0" smtClean="0"/>
              <a:t>trasferire parte dei loro beni</a:t>
            </a:r>
            <a:r>
              <a:rPr lang="it-IT" dirty="0" smtClean="0"/>
              <a:t> </a:t>
            </a:r>
            <a:r>
              <a:rPr lang="it-IT" b="1" dirty="0" smtClean="0"/>
              <a:t>mobili </a:t>
            </a:r>
            <a:r>
              <a:rPr lang="it-IT" dirty="0" smtClean="0"/>
              <a:t>nel Mandato britannico della Palestina.</a:t>
            </a:r>
          </a:p>
          <a:p>
            <a:pPr marL="0" lvl="0"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spcBef>
                <a:spcPts val="0"/>
              </a:spcBef>
              <a:buNone/>
            </a:pPr>
            <a:r>
              <a:rPr lang="it-IT" dirty="0" smtClean="0"/>
              <a:t>Gli emigranti </a:t>
            </a:r>
            <a:r>
              <a:rPr lang="it-IT" b="1" dirty="0" smtClean="0"/>
              <a:t>svendettero loro proprietà in Germania </a:t>
            </a:r>
            <a:r>
              <a:rPr lang="it-IT" dirty="0" smtClean="0"/>
              <a:t>per pagare beni essenziali (</a:t>
            </a:r>
            <a:r>
              <a:rPr lang="it-IT" b="1" dirty="0" smtClean="0"/>
              <a:t>costruiti in Germania</a:t>
            </a:r>
            <a:r>
              <a:rPr lang="it-IT" dirty="0" smtClean="0"/>
              <a:t>) da spedire nel Mandato della Palestina. </a:t>
            </a:r>
          </a:p>
          <a:p>
            <a:pPr marL="0" lvl="0"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spcBef>
                <a:spcPts val="0"/>
              </a:spcBef>
              <a:buNone/>
            </a:pPr>
            <a:r>
              <a:rPr lang="it-IT" dirty="0" smtClean="0"/>
              <a:t>Quando il programma terminò con l'inizio della Seconda guerra mondiale, il totale degli introiti era salito a </a:t>
            </a:r>
            <a:r>
              <a:rPr lang="it-IT" b="1" dirty="0" smtClean="0"/>
              <a:t>105.000.000 di marchi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Attività antiebraiche di </a:t>
            </a:r>
            <a:r>
              <a:rPr lang="it-IT" sz="3200" b="1" dirty="0" err="1" smtClean="0"/>
              <a:t>al-Husseini</a:t>
            </a:r>
            <a:endParaRPr lang="it-IT" sz="32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627784" y="1196752"/>
            <a:ext cx="6264696" cy="5328592"/>
          </a:xfrm>
        </p:spPr>
        <p:txBody>
          <a:bodyPr>
            <a:normAutofit fontScale="55000" lnSpcReduction="20000"/>
          </a:bodyPr>
          <a:lstStyle/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err="1" smtClean="0"/>
              <a:t>al-Husseini</a:t>
            </a:r>
            <a:r>
              <a:rPr lang="it-IT" dirty="0" smtClean="0"/>
              <a:t> era ovviamente contrario a queste agevolazioni. Dall’ottobre del 1939 seguì dall’Iraq lo svilupparsi della guerra.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In una lettera a Hitler del </a:t>
            </a:r>
            <a:r>
              <a:rPr lang="it-IT" b="1" dirty="0" smtClean="0"/>
              <a:t>20 gennaio 1941</a:t>
            </a:r>
            <a:r>
              <a:rPr lang="it-IT" dirty="0" smtClean="0"/>
              <a:t>, offrì gli Arabi e altri musulmani come soldati e come base per un patto. 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Un mese più tardi, Berlino ricevette da </a:t>
            </a:r>
            <a:r>
              <a:rPr lang="it-IT" dirty="0" err="1" smtClean="0"/>
              <a:t>al-Husseini</a:t>
            </a:r>
            <a:r>
              <a:rPr lang="it-IT" dirty="0" smtClean="0"/>
              <a:t> una bozza di dichiarazione </a:t>
            </a:r>
            <a:r>
              <a:rPr lang="it-IT" b="1" dirty="0" smtClean="0"/>
              <a:t>tedesco-italiana</a:t>
            </a:r>
            <a:r>
              <a:rPr lang="it-IT" dirty="0" smtClean="0"/>
              <a:t> per il riconoscimento dell’indipendenza agli Arabi. 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Il </a:t>
            </a:r>
            <a:r>
              <a:rPr lang="it-IT" b="1" dirty="0" smtClean="0"/>
              <a:t>paragrafo 7</a:t>
            </a:r>
            <a:r>
              <a:rPr lang="it-IT" dirty="0" smtClean="0"/>
              <a:t> stabiliva che le potenze dell’Asse dichiarassero illegale il focolare ebraico in Palestina e concedessero agli Arabi il diritto di trattare gli Ebrei e le loro terre </a:t>
            </a:r>
            <a:r>
              <a:rPr lang="it-IT" b="1" dirty="0" smtClean="0"/>
              <a:t>come i Paesi dell’Asse facevano in Europa. 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Le potenze dell’Asse vennero dunque a conoscenza della priorità di </a:t>
            </a:r>
            <a:r>
              <a:rPr lang="it-IT" dirty="0" err="1" smtClean="0"/>
              <a:t>al-Husseini</a:t>
            </a:r>
            <a:r>
              <a:rPr lang="it-IT" dirty="0" smtClean="0"/>
              <a:t>, che se accolta avrebbe sovvertito la politica adottata da Berlino </a:t>
            </a:r>
            <a:r>
              <a:rPr lang="it-IT" b="1" dirty="0" smtClean="0"/>
              <a:t>fin dal 1914, volta a favorire il crearsi di un</a:t>
            </a:r>
            <a:r>
              <a:rPr lang="it-IT" dirty="0" smtClean="0"/>
              <a:t> </a:t>
            </a:r>
            <a:r>
              <a:rPr lang="it-IT" b="1" dirty="0" smtClean="0"/>
              <a:t>focolare nazionale ebraico in Palestina</a:t>
            </a:r>
            <a:r>
              <a:rPr lang="it-IT" dirty="0" smtClean="0"/>
              <a:t> e che aveva avuto ulteriori appoggi da altre potenze europee.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(</a:t>
            </a:r>
            <a:r>
              <a:rPr lang="it-IT" b="1" dirty="0" smtClean="0"/>
              <a:t>Dichiarazione </a:t>
            </a:r>
            <a:r>
              <a:rPr lang="it-IT" b="1" dirty="0" err="1" smtClean="0"/>
              <a:t>Balfour</a:t>
            </a:r>
            <a:r>
              <a:rPr lang="it-IT" b="1" dirty="0" smtClean="0"/>
              <a:t> del 31 ottobre 1917</a:t>
            </a:r>
            <a:r>
              <a:rPr lang="it-IT" dirty="0" smtClean="0"/>
              <a:t>, </a:t>
            </a:r>
            <a:r>
              <a:rPr lang="it-IT" b="1" dirty="0" smtClean="0"/>
              <a:t>Accordo </a:t>
            </a:r>
            <a:r>
              <a:rPr lang="it-IT" b="1" dirty="0" err="1" smtClean="0"/>
              <a:t>Sykes-Picot</a:t>
            </a:r>
            <a:r>
              <a:rPr lang="it-IT" b="1" dirty="0" smtClean="0"/>
              <a:t> del 1916 e mandato delle Nazioni Unite del 1922).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314096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Arthur James </a:t>
            </a:r>
            <a:r>
              <a:rPr lang="it-IT" b="1" i="1" dirty="0" err="1" smtClean="0"/>
              <a:t>Balfour</a:t>
            </a:r>
            <a:endParaRPr lang="it-IT" b="1" i="1" dirty="0"/>
          </a:p>
        </p:txBody>
      </p:sp>
      <p:pic>
        <p:nvPicPr>
          <p:cNvPr id="8" name="Immagine 7" descr="db43350e855596edc6a13f05f526a5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71272"/>
            <a:ext cx="2310384" cy="2926080"/>
          </a:xfrm>
          <a:prstGeom prst="rect">
            <a:avLst/>
          </a:prstGeom>
        </p:spPr>
      </p:pic>
      <p:pic>
        <p:nvPicPr>
          <p:cNvPr id="9" name="Immagine 8" descr="A.J._Balfour_LCCN2014682753_(cropped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980728"/>
            <a:ext cx="1754817" cy="2225427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>Qualcosa deve cambiare</a:t>
            </a:r>
            <a:endParaRPr lang="it-IT" sz="36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07904" y="1052736"/>
            <a:ext cx="4762872" cy="5616624"/>
          </a:xfrm>
        </p:spPr>
        <p:txBody>
          <a:bodyPr>
            <a:normAutofit fontScale="47500" lnSpcReduction="20000"/>
          </a:bodyPr>
          <a:lstStyle/>
          <a:p>
            <a:endParaRPr lang="it-IT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Se Berlino e Roma non potevano risolvere il problema ebraico in modo tradizionale, tramite l’emigrazione, bisognava trovare un altro sistema. In alcuni paesi come l’</a:t>
            </a:r>
            <a:r>
              <a:rPr lang="it-IT" b="1" dirty="0" smtClean="0"/>
              <a:t>Estonia</a:t>
            </a:r>
            <a:r>
              <a:rPr lang="it-IT" dirty="0" smtClean="0"/>
              <a:t> ci avevano già pensato </a:t>
            </a:r>
            <a:r>
              <a:rPr lang="it-IT" b="1" dirty="0" smtClean="0"/>
              <a:t>tra giugno e dicembre del ‘41</a:t>
            </a:r>
            <a:r>
              <a:rPr lang="it-IT" dirty="0" smtClean="0"/>
              <a:t> </a:t>
            </a:r>
            <a:r>
              <a:rPr lang="it-IT" b="1" dirty="0" smtClean="0"/>
              <a:t>eliminando migliaia di Ebrei</a:t>
            </a:r>
            <a:r>
              <a:rPr lang="it-IT" dirty="0" smtClean="0"/>
              <a:t>, rendendo poi per primi il paese “</a:t>
            </a:r>
            <a:r>
              <a:rPr lang="it-IT" b="1" dirty="0" err="1" smtClean="0"/>
              <a:t>Juden</a:t>
            </a:r>
            <a:r>
              <a:rPr lang="it-IT" b="1" dirty="0" smtClean="0"/>
              <a:t> </a:t>
            </a:r>
            <a:r>
              <a:rPr lang="it-IT" b="1" dirty="0" err="1" smtClean="0"/>
              <a:t>frei</a:t>
            </a:r>
            <a:r>
              <a:rPr lang="it-IT" dirty="0" smtClean="0"/>
              <a:t>” come detto a </a:t>
            </a:r>
            <a:r>
              <a:rPr lang="it-IT" dirty="0" err="1" smtClean="0"/>
              <a:t>Wannsee</a:t>
            </a:r>
            <a:r>
              <a:rPr lang="it-IT" dirty="0" smtClean="0"/>
              <a:t>. 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Il Fuhrer </a:t>
            </a:r>
            <a:r>
              <a:rPr lang="it-IT" b="1" dirty="0" smtClean="0"/>
              <a:t>rispose alla lettera di </a:t>
            </a:r>
            <a:r>
              <a:rPr lang="it-IT" b="1" dirty="0" err="1" smtClean="0"/>
              <a:t>al-Husseini</a:t>
            </a:r>
            <a:r>
              <a:rPr lang="it-IT" b="1" dirty="0" smtClean="0"/>
              <a:t>  l’11 marzo 1941</a:t>
            </a:r>
            <a:r>
              <a:rPr lang="it-IT" dirty="0" smtClean="0"/>
              <a:t>: concedeva aiuto militare solo se gli Arabi avessero combattuto i Britannici. 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Nel </a:t>
            </a:r>
            <a:r>
              <a:rPr lang="it-IT" b="1" dirty="0" smtClean="0"/>
              <a:t>maggio del 1941 Hitler ordinò a Göring</a:t>
            </a:r>
            <a:r>
              <a:rPr lang="it-IT" dirty="0" smtClean="0"/>
              <a:t> </a:t>
            </a:r>
            <a:r>
              <a:rPr lang="it-IT" b="1" dirty="0" smtClean="0"/>
              <a:t>di preparare </a:t>
            </a:r>
            <a:r>
              <a:rPr lang="it-IT" dirty="0" smtClean="0"/>
              <a:t>la </a:t>
            </a:r>
            <a:r>
              <a:rPr lang="it-IT" b="1" dirty="0" smtClean="0"/>
              <a:t>Soluzione Finale </a:t>
            </a:r>
            <a:r>
              <a:rPr lang="it-IT" dirty="0" smtClean="0"/>
              <a:t>il quale demandò il compito a </a:t>
            </a:r>
            <a:r>
              <a:rPr lang="it-IT" b="1" dirty="0" err="1" smtClean="0"/>
              <a:t>Reinhard</a:t>
            </a:r>
            <a:r>
              <a:rPr lang="it-IT" b="1" dirty="0" smtClean="0"/>
              <a:t> </a:t>
            </a:r>
            <a:r>
              <a:rPr lang="it-IT" b="1" dirty="0" err="1" smtClean="0"/>
              <a:t>Heydrich</a:t>
            </a:r>
            <a:r>
              <a:rPr lang="it-IT" dirty="0" smtClean="0"/>
              <a:t> il </a:t>
            </a:r>
            <a:r>
              <a:rPr lang="it-IT" b="1" dirty="0" smtClean="0"/>
              <a:t>31 luglio</a:t>
            </a:r>
            <a:r>
              <a:rPr lang="it-IT" dirty="0" smtClean="0"/>
              <a:t>.</a:t>
            </a:r>
            <a:r>
              <a:rPr lang="it-IT" b="1" dirty="0" smtClean="0"/>
              <a:t> Il 22 giugno attaccò l’Unione Sovietica.</a:t>
            </a:r>
            <a:r>
              <a:rPr lang="it-IT" dirty="0" smtClean="0"/>
              <a:t> 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Hitler ordinò di sigillare entro venerdì </a:t>
            </a:r>
            <a:r>
              <a:rPr lang="it-IT" b="1" dirty="0" smtClean="0"/>
              <a:t>31 ottobre del 1941</a:t>
            </a:r>
            <a:r>
              <a:rPr lang="it-IT" dirty="0" smtClean="0"/>
              <a:t> i residui canali legali di emigrazione degli Ebrei.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 smtClean="0"/>
              <a:t>Ancora nel settembre del 1940 molti Ebrei partirono da Danzica per la Palestina.</a:t>
            </a:r>
            <a:r>
              <a:rPr lang="it-IT" dirty="0" smtClean="0"/>
              <a:t> 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 smtClean="0"/>
              <a:t>Fino a quel venerdì, 537000 “ricchi Ebrei stranieri” avevano lasciato l’Europa, pagando un totale di 9,5 milioni di dollari.</a:t>
            </a:r>
            <a:r>
              <a:rPr lang="it-IT" dirty="0" smtClean="0"/>
              <a:t>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it-IT" dirty="0"/>
          </a:p>
        </p:txBody>
      </p:sp>
      <p:pic>
        <p:nvPicPr>
          <p:cNvPr id="9" name="Immagine 8" descr="balti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3024336" cy="2812548"/>
          </a:xfrm>
          <a:prstGeom prst="rect">
            <a:avLst/>
          </a:prstGeom>
        </p:spPr>
      </p:pic>
      <p:pic>
        <p:nvPicPr>
          <p:cNvPr id="10" name="Immagine 9" descr="Danzig_1939_EN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177" y="3933056"/>
            <a:ext cx="3063695" cy="263671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pogrom-baghd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030233"/>
            <a:ext cx="6696744" cy="3766919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/>
              <a:t>Conclusione</a:t>
            </a:r>
            <a:endParaRPr lang="it-IT" sz="4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940152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Pogrom a Bagdad</a:t>
            </a:r>
            <a:endParaRPr lang="it-IT" b="1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899592" y="5013176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dirty="0" smtClean="0">
                <a:ea typeface="Calibri" pitchFamily="34" charset="0"/>
                <a:cs typeface="Times New Roman" pitchFamily="18" charset="0"/>
              </a:rPr>
              <a:t>Se, come tanti storici sostengono, Hitler non avrebbe avuto bisogno della spinta di al </a:t>
            </a:r>
            <a:r>
              <a:rPr lang="it-IT" dirty="0" err="1" smtClean="0">
                <a:ea typeface="Calibri" pitchFamily="34" charset="0"/>
                <a:cs typeface="Times New Roman" pitchFamily="18" charset="0"/>
              </a:rPr>
              <a:t>Al-Husseni</a:t>
            </a:r>
            <a:r>
              <a:rPr lang="it-IT" dirty="0" smtClean="0">
                <a:ea typeface="Calibri" pitchFamily="34" charset="0"/>
                <a:cs typeface="Times New Roman" pitchFamily="18" charset="0"/>
              </a:rPr>
              <a:t> a decidere la “Soluzione finale”, che viene rappresentata nel film “</a:t>
            </a:r>
            <a:r>
              <a:rPr lang="it-IT" b="1" i="1" dirty="0" err="1" smtClean="0">
                <a:ea typeface="Calibri" pitchFamily="34" charset="0"/>
                <a:cs typeface="Times New Roman" pitchFamily="18" charset="0"/>
              </a:rPr>
              <a:t>Conspiracy</a:t>
            </a:r>
            <a:r>
              <a:rPr lang="it-IT" dirty="0" smtClean="0">
                <a:ea typeface="Calibri" pitchFamily="34" charset="0"/>
                <a:cs typeface="Times New Roman" pitchFamily="18" charset="0"/>
              </a:rPr>
              <a:t>” sulla </a:t>
            </a:r>
            <a:r>
              <a:rPr lang="it-IT" b="1" dirty="0" smtClean="0">
                <a:ea typeface="Calibri" pitchFamily="34" charset="0"/>
                <a:cs typeface="Times New Roman" pitchFamily="18" charset="0"/>
              </a:rPr>
              <a:t>Conferenza di </a:t>
            </a:r>
            <a:r>
              <a:rPr lang="it-IT" b="1" dirty="0" err="1" smtClean="0">
                <a:ea typeface="Calibri" pitchFamily="34" charset="0"/>
                <a:cs typeface="Times New Roman" pitchFamily="18" charset="0"/>
              </a:rPr>
              <a:t>Wannsee</a:t>
            </a:r>
            <a:r>
              <a:rPr lang="it-IT" b="1" dirty="0" smtClean="0">
                <a:ea typeface="Calibri" pitchFamily="34" charset="0"/>
                <a:cs typeface="Times New Roman" pitchFamily="18" charset="0"/>
              </a:rPr>
              <a:t>, </a:t>
            </a:r>
            <a:r>
              <a:rPr lang="it-IT" dirty="0" smtClean="0">
                <a:ea typeface="Calibri" pitchFamily="34" charset="0"/>
                <a:cs typeface="Times New Roman" pitchFamily="18" charset="0"/>
              </a:rPr>
              <a:t>la necessità che il mondo arabo fosse dalla sua parte fu un incentivo a far sì che gli Ebrei non fossero più agevolati ad emigrare e a salvarsi.</a:t>
            </a:r>
            <a:endParaRPr lang="it-IT" dirty="0" smtClean="0">
              <a:cs typeface="Arial" pitchFamily="34" charset="0"/>
            </a:endParaRPr>
          </a:p>
          <a:p>
            <a:endParaRPr lang="it-IT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/>
              <a:t>Conclusione</a:t>
            </a:r>
            <a:endParaRPr lang="it-IT" sz="4000" b="1" dirty="0"/>
          </a:p>
        </p:txBody>
      </p:sp>
      <p:pic>
        <p:nvPicPr>
          <p:cNvPr id="4098" name="Picture 2" descr="C:\Users\venturini\Downloads\Husseini e Hitl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3086951" cy="24482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51920" y="1403486"/>
            <a:ext cx="468052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Per dimostrare di combattere i Britannici 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al-Husseini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organizza con l’approvazione di Hitler il colpo di Stato in Iraq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contro gli Inglesi e il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pogrom 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Farhud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1-2 giugno 1941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) a Bagdad dove furono uccisi molti Ebrei e rivoltosi Arabi.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Con il premier iracheno Ali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al-Gaylani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il 4 novembre del 1941,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al-Husseini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si rifugia in Iran a seguito della rivolta fallita.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Nell’ottobre del 41 al 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al-Husseini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i si reca a Berlino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Al suono di una banda di 200 elementi Hitler ricevette </a:t>
            </a:r>
            <a:r>
              <a:rPr kumimoji="0" lang="it-IT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al-Husseini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nel 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suo ufficio alla cancelleria il 28 novembre 1941.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Il 20 gennaio 1942 Hitler indice la </a:t>
            </a:r>
            <a:r>
              <a:rPr kumimoji="0" lang="it-IT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Conferenza di </a:t>
            </a:r>
            <a:r>
              <a:rPr kumimoji="0" lang="it-IT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Wannsee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precedentemente prevista in dicembre, organizzata da</a:t>
            </a:r>
            <a:r>
              <a:rPr kumimoji="0" lang="it-IT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Eichmann 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 presieduta da </a:t>
            </a:r>
            <a:r>
              <a:rPr kumimoji="0" lang="it-IT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Heydrich</a:t>
            </a:r>
            <a:r>
              <a:rPr kumimoji="0" lang="it-I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.</a:t>
            </a:r>
            <a:endParaRPr kumimoji="0" lang="it-I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it-IT" sz="3200" b="1" dirty="0" err="1" smtClean="0"/>
              <a:t>Deutsche</a:t>
            </a:r>
            <a:r>
              <a:rPr lang="it-IT" sz="3200" b="1" dirty="0" smtClean="0"/>
              <a:t> Reich</a:t>
            </a:r>
            <a:endParaRPr lang="it-IT" sz="32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707904" y="1124744"/>
            <a:ext cx="4968552" cy="5400600"/>
          </a:xfrm>
        </p:spPr>
        <p:txBody>
          <a:bodyPr wrap="square" lIns="0" tIns="0"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Dopo l'unificazione tedesca e la proclamazione dell'Impero Tedesco, il nuovo Stato Europeo adottò la </a:t>
            </a:r>
            <a:r>
              <a:rPr lang="it-IT" i="1" dirty="0" err="1" smtClean="0"/>
              <a:t>realpolitik</a:t>
            </a:r>
            <a:r>
              <a:rPr lang="it-IT" dirty="0" smtClean="0"/>
              <a:t> autoritaria del cancelliere prussiano </a:t>
            </a:r>
            <a:r>
              <a:rPr lang="it-IT" b="1" dirty="0" smtClean="0"/>
              <a:t>Otto Von Bismarck</a:t>
            </a:r>
            <a:r>
              <a:rPr lang="it-IT" dirty="0" smtClean="0"/>
              <a:t>, che ne fu il primo capo di governo.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 smtClean="0"/>
              <a:t>Come aveva fatto Bismarck a raggiungere il suo scopo?</a:t>
            </a:r>
            <a:endParaRPr lang="it-IT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In primo luogo, si era alleato con </a:t>
            </a:r>
            <a:r>
              <a:rPr lang="it-IT" b="1" dirty="0" smtClean="0"/>
              <a:t>l'Impero Austriaco</a:t>
            </a:r>
            <a:r>
              <a:rPr lang="it-IT" dirty="0" smtClean="0"/>
              <a:t> allo scopo di sconfiggere la </a:t>
            </a:r>
            <a:r>
              <a:rPr lang="it-IT" b="1" dirty="0" smtClean="0"/>
              <a:t>Danimarca</a:t>
            </a:r>
            <a:r>
              <a:rPr lang="it-IT" dirty="0" smtClean="0"/>
              <a:t> nella Seconda guerra dello </a:t>
            </a:r>
            <a:r>
              <a:rPr lang="it-IT" dirty="0" err="1" smtClean="0"/>
              <a:t>Schleswig</a:t>
            </a:r>
            <a:r>
              <a:rPr lang="it-IT" dirty="0" smtClean="0"/>
              <a:t> combattuta durante il </a:t>
            </a:r>
            <a:r>
              <a:rPr lang="it-IT" b="1" dirty="0" smtClean="0"/>
              <a:t>1864</a:t>
            </a:r>
            <a:r>
              <a:rPr lang="it-IT" dirty="0" smtClean="0"/>
              <a:t>, acquisendo in questo modo lo </a:t>
            </a:r>
            <a:r>
              <a:rPr lang="it-IT" dirty="0" err="1" smtClean="0"/>
              <a:t>Schleswig-Holstein</a:t>
            </a:r>
            <a:r>
              <a:rPr lang="it-IT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Nel </a:t>
            </a:r>
            <a:r>
              <a:rPr lang="it-IT" b="1" dirty="0" smtClean="0"/>
              <a:t>1866</a:t>
            </a:r>
            <a:r>
              <a:rPr lang="it-IT" dirty="0" smtClean="0"/>
              <a:t>, in concerto con l</a:t>
            </a:r>
            <a:r>
              <a:rPr lang="it-IT" b="1" dirty="0" smtClean="0"/>
              <a:t>'Italia</a:t>
            </a:r>
            <a:r>
              <a:rPr lang="it-IT" dirty="0" smtClean="0"/>
              <a:t>, attaccò e sconfisse l'Austria nella Guerra austro-prussiana, che culminò nella battaglia di </a:t>
            </a:r>
            <a:r>
              <a:rPr lang="it-IT" b="1" dirty="0" err="1" smtClean="0"/>
              <a:t>Königgrätz</a:t>
            </a:r>
            <a:r>
              <a:rPr lang="it-IT" dirty="0" smtClean="0"/>
              <a:t> e questa vittoria, nello stesso anno, gli permise di escludere l'antico rivale austriaco quando formò la </a:t>
            </a:r>
            <a:r>
              <a:rPr lang="it-IT" b="1" dirty="0" smtClean="0"/>
              <a:t>Confederazione della Germania del Nord</a:t>
            </a:r>
            <a:r>
              <a:rPr lang="it-IT" dirty="0" smtClean="0"/>
              <a:t>, con gli stati che avevano appoggiato la </a:t>
            </a:r>
            <a:r>
              <a:rPr lang="it-IT" b="1" dirty="0" smtClean="0"/>
              <a:t>Prussia</a:t>
            </a:r>
            <a:r>
              <a:rPr lang="it-IT" dirty="0" smtClean="0"/>
              <a:t> nel conflitto.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Infine, </a:t>
            </a:r>
            <a:r>
              <a:rPr lang="it-IT" b="1" dirty="0" smtClean="0"/>
              <a:t>sconfisse la Francia </a:t>
            </a:r>
            <a:r>
              <a:rPr lang="it-IT" dirty="0" smtClean="0"/>
              <a:t>nella Guerra </a:t>
            </a:r>
            <a:r>
              <a:rPr lang="it-IT" b="1" dirty="0" smtClean="0"/>
              <a:t>franco-prussiana</a:t>
            </a:r>
            <a:r>
              <a:rPr lang="it-IT" dirty="0" smtClean="0"/>
              <a:t> (1870-1871); la </a:t>
            </a:r>
            <a:r>
              <a:rPr lang="it-IT" b="1" dirty="0" smtClean="0"/>
              <a:t>Confederazione</a:t>
            </a:r>
            <a:r>
              <a:rPr lang="it-IT" dirty="0" smtClean="0"/>
              <a:t> venne trasformata in Impero con l'incoronazione del re prussiano </a:t>
            </a:r>
            <a:r>
              <a:rPr lang="it-IT" b="1" dirty="0" smtClean="0"/>
              <a:t>Guglielmo I</a:t>
            </a:r>
            <a:r>
              <a:rPr lang="it-IT" dirty="0" smtClean="0"/>
              <a:t> come imperatore tedesco, </a:t>
            </a:r>
            <a:r>
              <a:rPr lang="it-IT" b="1" dirty="0" smtClean="0"/>
              <a:t>al palazzo di Versailles</a:t>
            </a:r>
            <a:r>
              <a:rPr lang="it-IT" dirty="0" smtClean="0"/>
              <a:t>, per somma umiliazione dei Francesi.</a:t>
            </a:r>
            <a:endParaRPr lang="it-IT" dirty="0"/>
          </a:p>
        </p:txBody>
      </p:sp>
      <p:pic>
        <p:nvPicPr>
          <p:cNvPr id="5122" name="Picture 2" descr="C:\Users\venturini\Downloads\Bismar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1368152" cy="1915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sellaDiTesto 6"/>
          <p:cNvSpPr txBox="1"/>
          <p:nvPr/>
        </p:nvSpPr>
        <p:spPr>
          <a:xfrm>
            <a:off x="539552" y="242088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Otto Von Bismarck</a:t>
            </a:r>
            <a:endParaRPr lang="it-IT" b="1" i="1" dirty="0"/>
          </a:p>
        </p:txBody>
      </p:sp>
      <p:pic>
        <p:nvPicPr>
          <p:cNvPr id="8" name="Immagine 7" descr="Schleswig-Holstein-Seven-Weeks-War-18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924944"/>
            <a:ext cx="3257583" cy="353125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Morte di Bismarck e investitura di Guglielmo II</a:t>
            </a:r>
            <a:endParaRPr lang="it-IT" sz="32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843808" y="1196752"/>
            <a:ext cx="5760640" cy="4929411"/>
          </a:xfrm>
        </p:spPr>
        <p:txBody>
          <a:bodyPr>
            <a:normAutofit fontScale="55000" lnSpcReduction="20000"/>
          </a:bodyPr>
          <a:lstStyle/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900" dirty="0" smtClean="0"/>
              <a:t>Dopo la morte di </a:t>
            </a:r>
            <a:r>
              <a:rPr lang="it-IT" sz="2900" b="1" dirty="0" smtClean="0"/>
              <a:t>Guglielmo I</a:t>
            </a:r>
            <a:r>
              <a:rPr lang="it-IT" sz="2900" dirty="0" smtClean="0"/>
              <a:t> nel marzo 1888, durante il cosiddetto </a:t>
            </a:r>
            <a:r>
              <a:rPr lang="it-IT" sz="2900" i="1" dirty="0" smtClean="0"/>
              <a:t>Anno dei tre imperatori</a:t>
            </a:r>
            <a:r>
              <a:rPr lang="it-IT" sz="2900" dirty="0" smtClean="0"/>
              <a:t>, Federico III, suo figlio e successore, regnò solo per novantanove giorni, lasciando la corona al giovane e impetuoso </a:t>
            </a:r>
            <a:r>
              <a:rPr lang="it-IT" sz="2900" b="1" dirty="0" smtClean="0"/>
              <a:t>Guglielmo II</a:t>
            </a:r>
            <a:r>
              <a:rPr lang="it-IT" sz="2900" dirty="0" smtClean="0"/>
              <a:t>, che costrinse Bismarck a lasciare l'incarico nel marzo 1890.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endParaRPr lang="it-IT" sz="2900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900" dirty="0" smtClean="0"/>
              <a:t>Il Kaiser </a:t>
            </a:r>
            <a:r>
              <a:rPr lang="it-IT" sz="2900" b="1" dirty="0" smtClean="0"/>
              <a:t>Guglielmo II</a:t>
            </a:r>
            <a:r>
              <a:rPr lang="it-IT" sz="2900" dirty="0" smtClean="0"/>
              <a:t>, allora poco più che ventenne, fu colpito nel</a:t>
            </a:r>
            <a:r>
              <a:rPr lang="it-IT" sz="2900" b="1" dirty="0" smtClean="0"/>
              <a:t> 1883</a:t>
            </a:r>
            <a:r>
              <a:rPr lang="it-IT" sz="2900" dirty="0" smtClean="0"/>
              <a:t> dalla </a:t>
            </a:r>
            <a:r>
              <a:rPr lang="it-IT" sz="2900" b="1" dirty="0" smtClean="0"/>
              <a:t>vittoria del Sudan sugli Inglesi</a:t>
            </a:r>
            <a:r>
              <a:rPr lang="it-IT" sz="2900" dirty="0" smtClean="0"/>
              <a:t>, con una rivolta di tipo islamista. 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endParaRPr lang="it-IT" sz="2900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900" dirty="0" smtClean="0"/>
              <a:t>Schiacciato dalle potenze occidentali vide come uno sbocco per l’impero lo sviluppare accordi con il mondo islamico.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900" dirty="0" smtClean="0"/>
              <a:t> 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900" dirty="0" smtClean="0"/>
              <a:t>Quell’avvenimento instillò nel monarca la convinzione di doversi preparare ad una azione preventiva, sfoderando la spada dell’islamismo per epurare il Medio Oriente delle appendici britanniche, francesi e russe e ampliare gli sbocchi per l’economia dell’impero.</a:t>
            </a:r>
          </a:p>
          <a:p>
            <a:pPr>
              <a:lnSpc>
                <a:spcPct val="120000"/>
              </a:lnSpc>
            </a:pPr>
            <a:endParaRPr lang="it-IT" dirty="0"/>
          </a:p>
        </p:txBody>
      </p:sp>
      <p:pic>
        <p:nvPicPr>
          <p:cNvPr id="3074" name="Picture 2" descr="C:\Users\venturini\Downloads\Guglielmo 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1678939" cy="1850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venturini\Downloads\Guglielmo 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789040"/>
            <a:ext cx="1224136" cy="213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1043609" y="306896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Guglielmo I</a:t>
            </a:r>
            <a:endParaRPr lang="it-IT" b="1" i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755576" y="59492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Kaiser Guglielmo II</a:t>
            </a:r>
            <a:endParaRPr lang="it-IT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Situazione del Califfato ottomano</a:t>
            </a:r>
            <a:endParaRPr lang="it-IT" sz="32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275856" y="1052736"/>
            <a:ext cx="5616624" cy="5328592"/>
          </a:xfrm>
        </p:spPr>
        <p:txBody>
          <a:bodyPr>
            <a:normAutofit fontScale="92500" lnSpcReduction="20000"/>
          </a:bodyPr>
          <a:lstStyle/>
          <a:p>
            <a:pPr marL="0" lvl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b="1" dirty="0" smtClean="0"/>
              <a:t>Dopo il trattato di Berlino del 13 luglio del 1878 </a:t>
            </a:r>
            <a:r>
              <a:rPr lang="it-IT" sz="2000" dirty="0" smtClean="0"/>
              <a:t>il Califfo turco perse i due quinti dei suoi possedimenti.</a:t>
            </a:r>
          </a:p>
          <a:p>
            <a:pPr marL="0" lvl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 smtClean="0"/>
              <a:t> </a:t>
            </a:r>
          </a:p>
          <a:p>
            <a:pPr marL="0" lvl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 smtClean="0"/>
              <a:t>Nel </a:t>
            </a:r>
            <a:r>
              <a:rPr lang="it-IT" sz="2000" b="1" dirty="0" smtClean="0"/>
              <a:t>1886 Theodor Herzl </a:t>
            </a:r>
            <a:r>
              <a:rPr lang="it-IT" sz="2000" dirty="0" smtClean="0"/>
              <a:t>aveva pubblicato “</a:t>
            </a:r>
            <a:r>
              <a:rPr lang="it-IT" sz="2000" b="1" dirty="0" err="1" smtClean="0"/>
              <a:t>Der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Judenstaat</a:t>
            </a:r>
            <a:r>
              <a:rPr lang="it-IT" sz="2000" dirty="0" smtClean="0"/>
              <a:t>” e nel </a:t>
            </a:r>
            <a:r>
              <a:rPr lang="it-IT" sz="2000" b="1" dirty="0" smtClean="0"/>
              <a:t>1894</a:t>
            </a:r>
            <a:r>
              <a:rPr lang="it-IT" sz="2000" dirty="0" smtClean="0"/>
              <a:t> inizia in Francia il </a:t>
            </a:r>
            <a:r>
              <a:rPr lang="it-IT" sz="2000" b="1" dirty="0" smtClean="0"/>
              <a:t>caso</a:t>
            </a:r>
            <a:r>
              <a:rPr lang="it-IT" sz="2000" dirty="0" smtClean="0"/>
              <a:t> </a:t>
            </a:r>
            <a:r>
              <a:rPr lang="it-IT" sz="2000" b="1" dirty="0" err="1" smtClean="0"/>
              <a:t>Dreyfus</a:t>
            </a:r>
            <a:r>
              <a:rPr lang="it-IT" sz="2000" b="1" dirty="0" smtClean="0"/>
              <a:t>.</a:t>
            </a:r>
          </a:p>
          <a:p>
            <a:pPr marL="0" lvl="0">
              <a:lnSpc>
                <a:spcPct val="110000"/>
              </a:lnSpc>
              <a:spcBef>
                <a:spcPts val="0"/>
              </a:spcBef>
              <a:buNone/>
            </a:pPr>
            <a:endParaRPr lang="it-IT" sz="2000" dirty="0" smtClean="0"/>
          </a:p>
          <a:p>
            <a:pPr marL="0" lvl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 smtClean="0"/>
              <a:t>La condanna di </a:t>
            </a:r>
            <a:r>
              <a:rPr lang="it-IT" sz="2000" b="1" dirty="0" err="1" smtClean="0"/>
              <a:t>Dreyfus</a:t>
            </a:r>
            <a:r>
              <a:rPr lang="it-IT" sz="2000" dirty="0" smtClean="0"/>
              <a:t> fu un errore giudiziario, avvenuto nel contesto dello spionaggio militare, </a:t>
            </a:r>
            <a:r>
              <a:rPr lang="it-IT" sz="2000" b="1" dirty="0" smtClean="0"/>
              <a:t>dell'antisemitismo </a:t>
            </a:r>
            <a:r>
              <a:rPr lang="it-IT" sz="2000" dirty="0" smtClean="0"/>
              <a:t>imperversante </a:t>
            </a:r>
            <a:r>
              <a:rPr lang="it-IT" sz="2000" b="1" dirty="0" smtClean="0"/>
              <a:t>nella società francese</a:t>
            </a:r>
            <a:r>
              <a:rPr lang="it-IT" sz="2000" dirty="0" smtClean="0"/>
              <a:t> e nel clima politico avvelenato dalla </a:t>
            </a:r>
            <a:r>
              <a:rPr lang="it-IT" sz="2000" b="1" dirty="0" smtClean="0"/>
              <a:t>perdita</a:t>
            </a:r>
            <a:r>
              <a:rPr lang="it-IT" sz="2000" dirty="0" smtClean="0"/>
              <a:t> recente dell'</a:t>
            </a:r>
            <a:r>
              <a:rPr lang="it-IT" sz="2000" b="1" dirty="0" smtClean="0"/>
              <a:t>Alsazia</a:t>
            </a:r>
            <a:r>
              <a:rPr lang="it-IT" sz="2000" dirty="0" smtClean="0"/>
              <a:t> e di parte della</a:t>
            </a:r>
            <a:r>
              <a:rPr lang="it-IT" sz="2000" b="1" dirty="0" smtClean="0"/>
              <a:t> Lorena</a:t>
            </a:r>
            <a:r>
              <a:rPr lang="it-IT" sz="2000" dirty="0" smtClean="0"/>
              <a:t>, subita per opera dell'Impero tedesco di Bismarck nel 1871.</a:t>
            </a:r>
          </a:p>
          <a:p>
            <a:pPr marL="0" lvl="0">
              <a:lnSpc>
                <a:spcPct val="110000"/>
              </a:lnSpc>
              <a:spcBef>
                <a:spcPts val="0"/>
              </a:spcBef>
              <a:buNone/>
            </a:pPr>
            <a:endParaRPr lang="it-IT" sz="2000" dirty="0" smtClean="0"/>
          </a:p>
          <a:p>
            <a:pPr marL="0" lvl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 smtClean="0"/>
              <a:t>Era un esempio classico di antisemitismo popolare che </a:t>
            </a:r>
            <a:r>
              <a:rPr lang="it-IT" sz="2000" b="1" dirty="0" smtClean="0"/>
              <a:t>Guglielmo </a:t>
            </a:r>
            <a:r>
              <a:rPr lang="it-IT" sz="2000" b="1" dirty="0" err="1" smtClean="0"/>
              <a:t>II</a:t>
            </a:r>
            <a:r>
              <a:rPr lang="it-IT" sz="2000" b="1" dirty="0" smtClean="0"/>
              <a:t> </a:t>
            </a:r>
            <a:r>
              <a:rPr lang="it-IT" sz="2000" dirty="0" smtClean="0"/>
              <a:t>percepiva ben presente anche nel suo impero e che pensava di poter risolvere mandando </a:t>
            </a:r>
            <a:r>
              <a:rPr lang="it-IT" sz="2000" dirty="0" err="1" smtClean="0"/>
              <a:t>Eebrei</a:t>
            </a:r>
            <a:r>
              <a:rPr lang="it-IT" sz="2000" dirty="0" smtClean="0"/>
              <a:t> in Palestina con l’aiuto ottomano. </a:t>
            </a:r>
          </a:p>
          <a:p>
            <a:pPr marL="0" lvl="0">
              <a:lnSpc>
                <a:spcPct val="110000"/>
              </a:lnSpc>
              <a:spcBef>
                <a:spcPts val="0"/>
              </a:spcBef>
              <a:buNone/>
            </a:pPr>
            <a:endParaRPr lang="it-IT" sz="2000" dirty="0" smtClean="0"/>
          </a:p>
          <a:p>
            <a:pPr marL="0" lvl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2000" dirty="0" smtClean="0"/>
              <a:t>In questo modo sperava che si sarebbe così anche liberato dei </a:t>
            </a:r>
            <a:r>
              <a:rPr lang="it-IT" sz="2000" b="1" dirty="0" smtClean="0"/>
              <a:t>fastidiosi Ebrei </a:t>
            </a:r>
            <a:r>
              <a:rPr lang="it-IT" sz="2000" dirty="0" smtClean="0"/>
              <a:t>critici del kaiser.</a:t>
            </a:r>
          </a:p>
          <a:p>
            <a:pPr>
              <a:lnSpc>
                <a:spcPct val="110000"/>
              </a:lnSpc>
            </a:pPr>
            <a:endParaRPr lang="it-IT" dirty="0"/>
          </a:p>
          <a:p>
            <a:pPr>
              <a:lnSpc>
                <a:spcPct val="110000"/>
              </a:lnSpc>
            </a:pPr>
            <a:endParaRPr lang="it-IT" dirty="0"/>
          </a:p>
        </p:txBody>
      </p:sp>
      <p:pic>
        <p:nvPicPr>
          <p:cNvPr id="4098" name="Picture 2" descr="C:\Users\venturini\Downloads\Dreyfu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4211796"/>
            <a:ext cx="2376264" cy="1777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venturini\Downloads\Herz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1186101"/>
            <a:ext cx="1861407" cy="28096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467545" y="6084004"/>
            <a:ext cx="273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Degradazione di </a:t>
            </a:r>
            <a:r>
              <a:rPr lang="it-IT" b="1" i="1" dirty="0" err="1" smtClean="0"/>
              <a:t>Dreyfus</a:t>
            </a:r>
            <a:endParaRPr lang="it-IT" b="1" i="1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706090"/>
          </a:xfrm>
        </p:spPr>
        <p:txBody>
          <a:bodyPr>
            <a:normAutofit/>
          </a:bodyPr>
          <a:lstStyle/>
          <a:p>
            <a:r>
              <a:rPr lang="it-IT" sz="3200" b="1" dirty="0" smtClean="0"/>
              <a:t>Visita a Damasco e Gerusalemme</a:t>
            </a:r>
            <a:endParaRPr lang="it-IT" sz="32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27584" y="1385392"/>
            <a:ext cx="7859216" cy="5472608"/>
          </a:xfrm>
        </p:spPr>
        <p:txBody>
          <a:bodyPr>
            <a:normAutofit fontScale="62500" lnSpcReduction="20000"/>
          </a:bodyPr>
          <a:lstStyle/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Dopo la prima fase del </a:t>
            </a:r>
            <a:r>
              <a:rPr lang="it-IT" b="1" dirty="0" smtClean="0"/>
              <a:t>massacro degli</a:t>
            </a:r>
            <a:r>
              <a:rPr lang="it-IT" dirty="0" smtClean="0"/>
              <a:t>  </a:t>
            </a:r>
            <a:r>
              <a:rPr lang="it-IT" b="1" dirty="0" err="1" smtClean="0"/>
              <a:t>Armeni</a:t>
            </a:r>
            <a:r>
              <a:rPr lang="it-IT" b="1" dirty="0" smtClean="0"/>
              <a:t> nel 1896 </a:t>
            </a:r>
            <a:r>
              <a:rPr lang="it-IT" dirty="0" smtClean="0"/>
              <a:t>(quello di </a:t>
            </a:r>
            <a:r>
              <a:rPr lang="it-IT" b="1" dirty="0" smtClean="0"/>
              <a:t>1,5 milioni di morti </a:t>
            </a:r>
            <a:r>
              <a:rPr lang="it-IT" dirty="0" smtClean="0"/>
              <a:t>avverrà tra il 1915-18) e il clamore suscitato in Europa, anche il </a:t>
            </a:r>
            <a:r>
              <a:rPr lang="it-IT" b="1" dirty="0" smtClean="0"/>
              <a:t>califfo</a:t>
            </a:r>
            <a:r>
              <a:rPr lang="it-IT" dirty="0" smtClean="0"/>
              <a:t> </a:t>
            </a:r>
            <a:r>
              <a:rPr lang="it-IT" b="1" dirty="0" smtClean="0"/>
              <a:t>ottomano</a:t>
            </a:r>
            <a:r>
              <a:rPr lang="it-IT" dirty="0" smtClean="0"/>
              <a:t> voleva conquistarsi il favore del kaiser per scongiurare ulteriori condanne europee per la sua condotta verso gli </a:t>
            </a:r>
            <a:r>
              <a:rPr lang="it-IT" dirty="0" err="1" smtClean="0"/>
              <a:t>Armeni</a:t>
            </a:r>
            <a:r>
              <a:rPr lang="it-IT" dirty="0" smtClean="0"/>
              <a:t> e la sua nuova politica pan-islamista.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Il califfo mirava ad unire tutti i musulmani sotto il Califfato ottomano.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 smtClean="0"/>
              <a:t>Nel 1898 </a:t>
            </a:r>
            <a:r>
              <a:rPr lang="it-IT" dirty="0" smtClean="0"/>
              <a:t>il kaiser inaugurò ufficialmente la sua politica islamica con un viaggio nell’Impero ottomano, dove, a </a:t>
            </a:r>
            <a:r>
              <a:rPr lang="it-IT" b="1" dirty="0" smtClean="0"/>
              <a:t>Damasco</a:t>
            </a:r>
            <a:r>
              <a:rPr lang="it-IT" dirty="0" smtClean="0"/>
              <a:t>, promise alla sua controparte il sultano-califfo, di essere per sempre amico suo e dei 300 milioni di sudditi musulmani. 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Per la prima volta questo visitatore cristiano sembrò voler colmare il divario tra il mondo cristiano e l’Islam.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Proseguì per </a:t>
            </a:r>
            <a:r>
              <a:rPr lang="it-IT" b="1" dirty="0" smtClean="0"/>
              <a:t>Gerusalemme dove andò anche Herzl </a:t>
            </a:r>
            <a:r>
              <a:rPr lang="it-IT" dirty="0" smtClean="0"/>
              <a:t>con la speranza (vana) di poter parlare con lui e avere qualche assicurazione sul destino degli Ebrei. </a:t>
            </a:r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>Il califfato Ottomano perde l’Egitto</a:t>
            </a:r>
            <a:endParaRPr lang="it-IT" sz="36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987824" y="1196752"/>
            <a:ext cx="5472608" cy="3240360"/>
          </a:xfrm>
        </p:spPr>
        <p:txBody>
          <a:bodyPr>
            <a:no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it-IT" sz="1600" b="1" dirty="0" smtClean="0"/>
              <a:t>Nel 1869 </a:t>
            </a:r>
            <a:r>
              <a:rPr lang="it-IT" sz="1600" dirty="0" smtClean="0"/>
              <a:t>era stato inaugurato il Canale di Suez  costruito con la partecipazione non disinteressata delle potenze coloniali europee. </a:t>
            </a:r>
            <a:r>
              <a:rPr lang="it-IT" sz="1600" b="1" dirty="0" smtClean="0"/>
              <a:t>Nel 1875 Ismail Pascià, dato il debito estero dell’Egitto fu costretto a vendere la quota statale agli Inglesi. </a:t>
            </a:r>
          </a:p>
          <a:p>
            <a:pPr marL="0">
              <a:spcBef>
                <a:spcPts val="0"/>
              </a:spcBef>
              <a:buNone/>
            </a:pPr>
            <a:endParaRPr lang="it-IT" sz="1600" dirty="0" smtClean="0"/>
          </a:p>
          <a:p>
            <a:pPr marL="0" lvl="0">
              <a:spcBef>
                <a:spcPts val="0"/>
              </a:spcBef>
              <a:buNone/>
            </a:pPr>
            <a:r>
              <a:rPr lang="it-IT" sz="1600" dirty="0" smtClean="0"/>
              <a:t>Per inserirsi  sullo scacchiere internazionale, </a:t>
            </a:r>
            <a:r>
              <a:rPr lang="it-IT" sz="1600" b="1" dirty="0" smtClean="0"/>
              <a:t>Guglielmo II dal 1894 </a:t>
            </a:r>
            <a:r>
              <a:rPr lang="it-IT" sz="1600" dirty="0" smtClean="0"/>
              <a:t>aveva già cominciato a prepararsi a questa eventualità di appoggio al mondo islamico, inviando al Cairo nel </a:t>
            </a:r>
            <a:r>
              <a:rPr lang="it-IT" sz="1600" b="1" dirty="0" smtClean="0"/>
              <a:t>1896 Max </a:t>
            </a:r>
            <a:r>
              <a:rPr lang="it-IT" sz="1600" b="1" dirty="0" smtClean="0"/>
              <a:t>Von </a:t>
            </a:r>
            <a:r>
              <a:rPr lang="it-IT" sz="1600" b="1" dirty="0" err="1" smtClean="0"/>
              <a:t>Oppenheim</a:t>
            </a:r>
            <a:r>
              <a:rPr lang="it-IT" sz="1600" b="1" dirty="0" smtClean="0"/>
              <a:t> </a:t>
            </a:r>
            <a:r>
              <a:rPr lang="it-IT" sz="1600" dirty="0" smtClean="0"/>
              <a:t>(1860-1946) che sarebbe rimasto per 10 anni in qualità di suo inviato per gli affari islamici. </a:t>
            </a:r>
            <a:endParaRPr lang="it-IT" sz="16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012160" y="61653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 </a:t>
            </a:r>
            <a:r>
              <a:rPr lang="it-IT" b="1" i="1" dirty="0" smtClean="0"/>
              <a:t>Max Von </a:t>
            </a:r>
            <a:r>
              <a:rPr lang="it-IT" b="1" i="1" dirty="0" err="1" smtClean="0"/>
              <a:t>Oppenheim</a:t>
            </a:r>
            <a:endParaRPr lang="it-IT" i="1" dirty="0"/>
          </a:p>
        </p:txBody>
      </p:sp>
      <p:pic>
        <p:nvPicPr>
          <p:cNvPr id="7" name="Immagine 6" descr="mappa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96752"/>
            <a:ext cx="2664296" cy="2851693"/>
          </a:xfrm>
          <a:prstGeom prst="rect">
            <a:avLst/>
          </a:prstGeom>
        </p:spPr>
      </p:pic>
      <p:pic>
        <p:nvPicPr>
          <p:cNvPr id="11" name="Immagine 10" descr="Max-von-Oppenheim-in-orientalischer-Tracht-Kairo-189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4005064"/>
            <a:ext cx="1525424" cy="2135593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899592" y="4149081"/>
            <a:ext cx="51845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dirty="0" smtClean="0"/>
          </a:p>
          <a:p>
            <a:pPr lvl="0"/>
            <a:r>
              <a:rPr lang="it-IT" sz="1600" b="1" dirty="0" smtClean="0"/>
              <a:t>Von </a:t>
            </a:r>
            <a:r>
              <a:rPr lang="it-IT" sz="1600" b="1" dirty="0" err="1" smtClean="0"/>
              <a:t>Oppenheim</a:t>
            </a:r>
            <a:r>
              <a:rPr lang="it-IT" sz="1600" b="1" dirty="0" smtClean="0"/>
              <a:t> </a:t>
            </a:r>
            <a:r>
              <a:rPr lang="it-IT" sz="1600" dirty="0" smtClean="0"/>
              <a:t>guidava una pattuglia di circa 100 Tedeschi tra </a:t>
            </a:r>
            <a:r>
              <a:rPr lang="it-IT" sz="1600" b="1" dirty="0" smtClean="0"/>
              <a:t>fautori del Jihad</a:t>
            </a:r>
            <a:r>
              <a:rPr lang="it-IT" sz="1600" dirty="0" smtClean="0"/>
              <a:t>, studiosi dell’Islam e funzionari, tutti in ottime posizioni. </a:t>
            </a:r>
          </a:p>
          <a:p>
            <a:pPr lvl="0"/>
            <a:endParaRPr lang="it-IT" sz="1600" dirty="0" smtClean="0"/>
          </a:p>
          <a:p>
            <a:pPr lvl="0"/>
            <a:r>
              <a:rPr lang="it-IT" sz="1600" dirty="0" smtClean="0"/>
              <a:t>Non possiamo addentrarci in questa attività di sobillazione e di </a:t>
            </a:r>
            <a:r>
              <a:rPr lang="it-IT" sz="1600" dirty="0" err="1" smtClean="0"/>
              <a:t>ji</a:t>
            </a:r>
            <a:r>
              <a:rPr lang="it-IT" sz="1600" dirty="0" err="1" smtClean="0"/>
              <a:t>hadizzazione</a:t>
            </a:r>
            <a:r>
              <a:rPr lang="it-IT" sz="1600" dirty="0" smtClean="0"/>
              <a:t> </a:t>
            </a:r>
            <a:r>
              <a:rPr lang="it-IT" sz="1600" dirty="0" smtClean="0"/>
              <a:t>dell’Islam che divenne il centro della politica mediorientale di Guglielmo II.</a:t>
            </a:r>
          </a:p>
          <a:p>
            <a:pPr lvl="0"/>
            <a:endParaRPr lang="it-IT" sz="1600" dirty="0" smtClean="0"/>
          </a:p>
          <a:p>
            <a:pPr lvl="0"/>
            <a:endParaRPr lang="it-IT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it-IT" sz="3600" b="1" dirty="0" smtClean="0"/>
              <a:t>Dopo la Prima guerra mondiale</a:t>
            </a:r>
            <a:endParaRPr lang="it-IT" sz="36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203848" y="1340768"/>
            <a:ext cx="5698976" cy="5112567"/>
          </a:xfrm>
        </p:spPr>
        <p:txBody>
          <a:bodyPr>
            <a:normAutofit fontScale="55000" lnSpcReduction="20000"/>
          </a:bodyPr>
          <a:lstStyle/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 smtClean="0"/>
              <a:t>Ci fu però la Prima guerra mondiale che ebbe un esito disastroso per l’Impero. 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 smtClean="0"/>
              <a:t>Il 1</a:t>
            </a:r>
            <a:r>
              <a:rPr lang="it-IT" b="1" dirty="0" smtClean="0"/>
              <a:t>0 </a:t>
            </a:r>
            <a:r>
              <a:rPr lang="it-IT" b="1" dirty="0" smtClean="0"/>
              <a:t>novembre 1918 </a:t>
            </a:r>
            <a:r>
              <a:rPr lang="it-IT" dirty="0" smtClean="0"/>
              <a:t>l'ex imperatore varcò il confine con i Paesi Bassi. Il giorno dopo la </a:t>
            </a:r>
            <a:r>
              <a:rPr lang="it-IT" b="1" dirty="0" smtClean="0"/>
              <a:t>Germania firmava l’armistizio</a:t>
            </a:r>
            <a:r>
              <a:rPr lang="it-IT" dirty="0" smtClean="0"/>
              <a:t>. Il 28 novembre la consorte di Guglielmo II raggiunse il marito nei Paesi Bassi, al castello di </a:t>
            </a:r>
            <a:r>
              <a:rPr lang="it-IT" dirty="0" err="1" smtClean="0"/>
              <a:t>Amerongen</a:t>
            </a:r>
            <a:r>
              <a:rPr lang="it-IT" dirty="0" smtClean="0"/>
              <a:t> (presso Utrecht). 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Lo stesso giorno Guglielmo regolarizzò la propria posizione firmando un formale </a:t>
            </a:r>
            <a:r>
              <a:rPr lang="it-IT" b="1" dirty="0" smtClean="0"/>
              <a:t>atto di abdicazione </a:t>
            </a:r>
            <a:r>
              <a:rPr lang="it-IT" dirty="0" smtClean="0"/>
              <a:t>che liberava tutti i suoi funzionari dal giuramento di obbedienza. 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Ci fu un periodo difficile per la Germania, con anche i profondi cambiamenti nei rapporti sociali con l’avvento prepotente delle idee comuniste.</a:t>
            </a:r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 lv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b="1" dirty="0" smtClean="0"/>
              <a:t>Tra le due guerre, molti dei suoi inviati al Cairo </a:t>
            </a:r>
            <a:r>
              <a:rPr lang="it-IT" dirty="0" smtClean="0"/>
              <a:t>abbracciarono idee antisemite in odio agli Ebrei per la “guerra persa”, cui era associato un profondo senso di vendetta</a:t>
            </a:r>
            <a:r>
              <a:rPr lang="it-IT" b="1" dirty="0" smtClean="0"/>
              <a:t>. E arrivarono Hitler e il Nazismo.</a:t>
            </a:r>
            <a:endParaRPr lang="it-IT" dirty="0" smtClean="0"/>
          </a:p>
        </p:txBody>
      </p:sp>
      <p:pic>
        <p:nvPicPr>
          <p:cNvPr id="3074" name="Picture 2" descr="C:\Users\venturini\Downloads\Firma dell'armistizio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700300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venturini\Downloads\Armistiz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105860"/>
            <a:ext cx="2448272" cy="3045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562074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Entra in scena </a:t>
            </a:r>
            <a:r>
              <a:rPr lang="it-IT" sz="3200" b="1" dirty="0" err="1" smtClean="0"/>
              <a:t>Kemal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Atatürk</a:t>
            </a:r>
            <a:r>
              <a:rPr lang="it-IT" sz="3200" b="1" dirty="0" smtClean="0"/>
              <a:t> </a:t>
            </a:r>
            <a:endParaRPr lang="it-IT" sz="32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835696" y="1124744"/>
            <a:ext cx="7056784" cy="3600400"/>
          </a:xfrm>
        </p:spPr>
        <p:txBody>
          <a:bodyPr>
            <a:normAutofit fontScale="5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Nel frattempo con la sconfitta degli imperi centrali, e l'armistizio siglato il </a:t>
            </a:r>
            <a:r>
              <a:rPr lang="it-IT" b="1" dirty="0" smtClean="0"/>
              <a:t>30 ottobre 1918</a:t>
            </a:r>
            <a:r>
              <a:rPr lang="it-IT" dirty="0" smtClean="0"/>
              <a:t> che prevedeva lo smembramento dell'Impero ottomano, gli alleati occuparono Costantinopoli, la Tracia orientale e l'Anatolia occidentale. Nel maggio del 1919, 20000 soldati greci sbarcano a Smirne, senza che l'esercito turco potesse intervenire.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endParaRPr lang="it-IT" dirty="0" smtClean="0"/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err="1" smtClean="0"/>
              <a:t>Mustafa</a:t>
            </a:r>
            <a:r>
              <a:rPr lang="it-IT" dirty="0" smtClean="0"/>
              <a:t> </a:t>
            </a:r>
            <a:r>
              <a:rPr lang="it-IT" dirty="0" err="1" smtClean="0"/>
              <a:t>Kemal</a:t>
            </a:r>
            <a:r>
              <a:rPr lang="it-IT" dirty="0" smtClean="0"/>
              <a:t> </a:t>
            </a:r>
            <a:r>
              <a:rPr lang="it-IT" dirty="0" err="1" smtClean="0"/>
              <a:t>Atatürk</a:t>
            </a:r>
            <a:r>
              <a:rPr lang="it-IT" b="1" dirty="0" smtClean="0"/>
              <a:t> </a:t>
            </a:r>
            <a:r>
              <a:rPr lang="it-IT" dirty="0" smtClean="0"/>
              <a:t>si fece allora promotore del nazionalismo turco costituendo nel 1919 il </a:t>
            </a:r>
            <a:r>
              <a:rPr lang="it-IT" b="1" dirty="0" smtClean="0"/>
              <a:t>Movimento Nazionale Turco </a:t>
            </a:r>
            <a:r>
              <a:rPr lang="it-IT" dirty="0" smtClean="0"/>
              <a:t>di cui fu leader: fu comandante in capo dell'esercito turco, sconfiggendo i Greci (1919-1922) e </a:t>
            </a:r>
            <a:r>
              <a:rPr lang="it-IT" b="1" dirty="0" smtClean="0"/>
              <a:t>l'esercito del califfo</a:t>
            </a:r>
            <a:r>
              <a:rPr lang="it-IT" dirty="0" smtClean="0"/>
              <a:t>, ristabilì l'unità e l'indipendenza della Turchia.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 </a:t>
            </a:r>
          </a:p>
          <a:p>
            <a:pPr marL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dirty="0" smtClean="0"/>
              <a:t>Divenne </a:t>
            </a:r>
            <a:r>
              <a:rPr lang="it-IT" b="1" dirty="0" smtClean="0"/>
              <a:t>Primo Ministro della Turchia dal maggio 1920 al gennaio 1921 e, dall'aprile 1920, Presidente della Grande Assemblea Nazionale Turca di Ankara, fino al 1923. </a:t>
            </a:r>
            <a:endParaRPr lang="it-IT" dirty="0"/>
          </a:p>
        </p:txBody>
      </p:sp>
      <p:pic>
        <p:nvPicPr>
          <p:cNvPr id="4098" name="Picture 2" descr="C:\Users\venturini\Downloads\Kemal Hatatur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1296144" cy="1905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venturini\Downloads\Maometto V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005064"/>
            <a:ext cx="1479395" cy="2223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sellaDiTesto 6"/>
          <p:cNvSpPr txBox="1"/>
          <p:nvPr/>
        </p:nvSpPr>
        <p:spPr>
          <a:xfrm>
            <a:off x="683568" y="32129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/>
              <a:t>Atatürk</a:t>
            </a:r>
            <a:endParaRPr lang="it-IT" b="1" i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588224" y="62373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Maometto </a:t>
            </a:r>
            <a:r>
              <a:rPr lang="it-IT" b="1" i="1" dirty="0" err="1" smtClean="0"/>
              <a:t>VI</a:t>
            </a:r>
            <a:endParaRPr lang="it-IT" b="1" i="1" dirty="0"/>
          </a:p>
        </p:txBody>
      </p:sp>
      <p:sp>
        <p:nvSpPr>
          <p:cNvPr id="9" name="Rettangolo 8"/>
          <p:cNvSpPr/>
          <p:nvPr/>
        </p:nvSpPr>
        <p:spPr>
          <a:xfrm>
            <a:off x="467544" y="4077072"/>
            <a:ext cx="583264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dirty="0" smtClean="0"/>
          </a:p>
          <a:p>
            <a:pPr lvl="0"/>
            <a:r>
              <a:rPr lang="it-IT" sz="1500" dirty="0" smtClean="0"/>
              <a:t>Quindi </a:t>
            </a:r>
            <a:r>
              <a:rPr lang="it-IT" sz="1500" b="1" dirty="0" smtClean="0"/>
              <a:t>depose</a:t>
            </a:r>
            <a:r>
              <a:rPr lang="it-IT" sz="1500" dirty="0" smtClean="0"/>
              <a:t> il sultano </a:t>
            </a:r>
            <a:r>
              <a:rPr lang="it-IT" sz="1500" b="1" dirty="0" smtClean="0"/>
              <a:t>Maometto </a:t>
            </a:r>
            <a:r>
              <a:rPr lang="it-IT" sz="1500" b="1" dirty="0" err="1" smtClean="0"/>
              <a:t>VI</a:t>
            </a:r>
            <a:r>
              <a:rPr lang="it-IT" sz="1500" b="1" dirty="0" smtClean="0"/>
              <a:t> (1922</a:t>
            </a:r>
            <a:r>
              <a:rPr lang="it-IT" sz="1500" dirty="0" smtClean="0"/>
              <a:t>), divenne Leader del Partito Popolare Repubblicano, </a:t>
            </a:r>
            <a:r>
              <a:rPr lang="it-IT" sz="1500" b="1" dirty="0" smtClean="0"/>
              <a:t>fondò la Repubblica turca</a:t>
            </a:r>
            <a:r>
              <a:rPr lang="it-IT" sz="1500" dirty="0" smtClean="0"/>
              <a:t>, e </a:t>
            </a:r>
            <a:r>
              <a:rPr lang="it-IT" sz="1500" b="1" dirty="0" smtClean="0"/>
              <a:t>fu il Primo Presidente della Turchia dal 29 ottobre 1923</a:t>
            </a:r>
            <a:r>
              <a:rPr lang="it-IT" sz="1500" dirty="0" smtClean="0"/>
              <a:t>.</a:t>
            </a:r>
          </a:p>
          <a:p>
            <a:pPr lvl="0"/>
            <a:endParaRPr lang="it-IT" sz="1500" dirty="0" smtClean="0"/>
          </a:p>
          <a:p>
            <a:pPr lvl="0"/>
            <a:r>
              <a:rPr lang="it-IT" sz="1500" dirty="0" smtClean="0"/>
              <a:t>Se all’inizio si scagliava contro gli Ebrei con un appello alla formazione di una </a:t>
            </a:r>
            <a:r>
              <a:rPr lang="it-IT" sz="1500" b="1" dirty="0" smtClean="0"/>
              <a:t>Lega islamica </a:t>
            </a:r>
            <a:r>
              <a:rPr lang="it-IT" sz="1500" dirty="0" smtClean="0"/>
              <a:t>nel 1923, un anno dopo pose fine non solo al </a:t>
            </a:r>
            <a:r>
              <a:rPr lang="it-IT" sz="1500" b="1" dirty="0" smtClean="0"/>
              <a:t>Sultanato ma anche al Califfato</a:t>
            </a:r>
            <a:r>
              <a:rPr lang="it-IT" sz="1500" dirty="0" smtClean="0"/>
              <a:t>. </a:t>
            </a:r>
          </a:p>
          <a:p>
            <a:endParaRPr lang="it-IT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52536" y="476672"/>
            <a:ext cx="8229600" cy="562074"/>
          </a:xfrm>
        </p:spPr>
        <p:txBody>
          <a:bodyPr>
            <a:noAutofit/>
          </a:bodyPr>
          <a:lstStyle/>
          <a:p>
            <a:r>
              <a:rPr lang="it-IT" sz="3200" b="1" dirty="0" smtClean="0"/>
              <a:t>          Compare sulla scena </a:t>
            </a:r>
            <a:r>
              <a:rPr lang="it-IT" sz="3200" b="1" dirty="0" err="1" smtClean="0"/>
              <a:t>al-Husseini</a:t>
            </a:r>
            <a:endParaRPr lang="it-IT" sz="3200" b="1" dirty="0"/>
          </a:p>
        </p:txBody>
      </p:sp>
      <p:pic>
        <p:nvPicPr>
          <p:cNvPr id="1026" name="Picture 2" descr="C:\Users\venturini\Downloads\Amin al Hussein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186685"/>
            <a:ext cx="1440160" cy="209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51520" y="1772816"/>
            <a:ext cx="6768752" cy="172819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it-IT" sz="1600" b="1" dirty="0" smtClean="0"/>
              <a:t>        Il Califfato Ottomano non esiste</a:t>
            </a:r>
            <a:r>
              <a:rPr lang="it-IT" sz="1600" dirty="0" smtClean="0"/>
              <a:t> </a:t>
            </a:r>
            <a:r>
              <a:rPr lang="it-IT" sz="1600" b="1" dirty="0" smtClean="0"/>
              <a:t>più</a:t>
            </a:r>
            <a:r>
              <a:rPr lang="it-IT" sz="1600" dirty="0" smtClean="0"/>
              <a:t>. Bisogna trovare altri appoggi. Dal momento che nel 1921 il mandatario britannico aveva concesso il titolo di </a:t>
            </a:r>
            <a:r>
              <a:rPr lang="it-IT" sz="1600" b="1" dirty="0" smtClean="0"/>
              <a:t>Gran Muftì a </a:t>
            </a:r>
            <a:r>
              <a:rPr lang="it-IT" sz="1600" b="1" dirty="0" err="1" smtClean="0"/>
              <a:t>Amin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al-Husseini</a:t>
            </a:r>
            <a:r>
              <a:rPr lang="it-IT" sz="1600" dirty="0" smtClean="0"/>
              <a:t>, i Tedeschi coltivarono rapporti con questo partner,  che era contro i Britannici e fortemente antisemita.</a:t>
            </a:r>
          </a:p>
        </p:txBody>
      </p:sp>
      <p:pic>
        <p:nvPicPr>
          <p:cNvPr id="1027" name="Picture 3" descr="C:\Users\venturini\Downloads\Erich Ludendor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1518841" cy="20539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asellaDiTesto 5"/>
          <p:cNvSpPr txBox="1"/>
          <p:nvPr/>
        </p:nvSpPr>
        <p:spPr>
          <a:xfrm>
            <a:off x="6876256" y="328498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/>
              <a:t>Amin</a:t>
            </a:r>
            <a:r>
              <a:rPr lang="it-IT" b="1" i="1" dirty="0" smtClean="0"/>
              <a:t> </a:t>
            </a:r>
            <a:r>
              <a:rPr lang="it-IT" b="1" i="1" dirty="0" err="1" smtClean="0"/>
              <a:t>al-Husseini</a:t>
            </a:r>
            <a:endParaRPr lang="it-IT" b="1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594928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Erich </a:t>
            </a:r>
            <a:r>
              <a:rPr lang="it-IT" b="1" i="1" dirty="0" err="1" smtClean="0"/>
              <a:t>Ludendorf</a:t>
            </a:r>
            <a:endParaRPr lang="it-IT" b="1" i="1" dirty="0"/>
          </a:p>
        </p:txBody>
      </p:sp>
      <p:sp>
        <p:nvSpPr>
          <p:cNvPr id="8" name="Rettangolo 7"/>
          <p:cNvSpPr/>
          <p:nvPr/>
        </p:nvSpPr>
        <p:spPr>
          <a:xfrm>
            <a:off x="1979712" y="3789040"/>
            <a:ext cx="66967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500" dirty="0" smtClean="0"/>
              <a:t>Un punto focale divenne </a:t>
            </a:r>
            <a:r>
              <a:rPr lang="it-IT" sz="1500" b="1" dirty="0" smtClean="0"/>
              <a:t>l’Istituto islamico di Berlino</a:t>
            </a:r>
            <a:r>
              <a:rPr lang="it-IT" sz="1500" dirty="0" smtClean="0"/>
              <a:t>, </a:t>
            </a:r>
            <a:r>
              <a:rPr lang="it-IT" sz="1500" b="1" dirty="0" smtClean="0"/>
              <a:t>fondato nel 1927</a:t>
            </a:r>
            <a:r>
              <a:rPr lang="it-IT" sz="1500" dirty="0" smtClean="0"/>
              <a:t> con l’aiuto di alcuni camerati, tra cui</a:t>
            </a:r>
            <a:r>
              <a:rPr lang="it-IT" sz="1500" b="1" dirty="0" smtClean="0"/>
              <a:t> Franz Von </a:t>
            </a:r>
            <a:r>
              <a:rPr lang="it-IT" sz="1500" b="1" dirty="0" err="1" smtClean="0"/>
              <a:t>Papen</a:t>
            </a:r>
            <a:r>
              <a:rPr lang="it-IT" sz="1500" dirty="0" smtClean="0"/>
              <a:t> ed </a:t>
            </a:r>
            <a:r>
              <a:rPr lang="it-IT" sz="1500" b="1" dirty="0" smtClean="0"/>
              <a:t>Erich </a:t>
            </a:r>
            <a:r>
              <a:rPr lang="it-IT" sz="1500" b="1" dirty="0" err="1" smtClean="0"/>
              <a:t>Ludendorf</a:t>
            </a:r>
            <a:r>
              <a:rPr lang="it-IT" sz="1500" dirty="0" smtClean="0"/>
              <a:t>. </a:t>
            </a:r>
          </a:p>
          <a:p>
            <a:pPr lvl="0"/>
            <a:endParaRPr lang="it-IT" sz="1500" b="1" dirty="0" smtClean="0"/>
          </a:p>
          <a:p>
            <a:pPr lvl="0"/>
            <a:r>
              <a:rPr lang="it-IT" sz="1500" b="1" dirty="0" smtClean="0"/>
              <a:t>Von </a:t>
            </a:r>
            <a:r>
              <a:rPr lang="it-IT" sz="1500" b="1" dirty="0" err="1" smtClean="0"/>
              <a:t>Papen</a:t>
            </a:r>
            <a:r>
              <a:rPr lang="it-IT" sz="1500" b="1" dirty="0" smtClean="0"/>
              <a:t> </a:t>
            </a:r>
            <a:r>
              <a:rPr lang="it-IT" sz="1500" dirty="0" smtClean="0"/>
              <a:t>divenne un “combattente in Asia”con gli Ottomani in Palestina e a </a:t>
            </a:r>
            <a:r>
              <a:rPr lang="it-IT" sz="1500" b="1" dirty="0" smtClean="0"/>
              <a:t>metà del 1932 </a:t>
            </a:r>
            <a:r>
              <a:rPr lang="it-IT" sz="1500" dirty="0" smtClean="0"/>
              <a:t>cancelliere tedesco, spianando la strada </a:t>
            </a:r>
            <a:r>
              <a:rPr lang="it-IT" sz="1500" b="1" dirty="0" smtClean="0"/>
              <a:t>all’avvento di Hitler</a:t>
            </a:r>
            <a:r>
              <a:rPr lang="it-IT" sz="1500" dirty="0" smtClean="0"/>
              <a:t>.</a:t>
            </a:r>
          </a:p>
          <a:p>
            <a:pPr lvl="0"/>
            <a:endParaRPr lang="it-IT" sz="1500" dirty="0" smtClean="0"/>
          </a:p>
          <a:p>
            <a:pPr lvl="0"/>
            <a:r>
              <a:rPr lang="it-IT" sz="1500" dirty="0" smtClean="0"/>
              <a:t>Il generale </a:t>
            </a:r>
            <a:r>
              <a:rPr lang="it-IT" sz="1500" b="1" dirty="0" err="1" smtClean="0"/>
              <a:t>Ludendorf</a:t>
            </a:r>
            <a:r>
              <a:rPr lang="it-IT" sz="1500" b="1" dirty="0" smtClean="0"/>
              <a:t> </a:t>
            </a:r>
            <a:r>
              <a:rPr lang="it-IT" sz="1500" dirty="0" smtClean="0"/>
              <a:t>tra le altre cose, </a:t>
            </a:r>
            <a:r>
              <a:rPr lang="it-IT" sz="1500" b="1" dirty="0" smtClean="0"/>
              <a:t>nel 1931 </a:t>
            </a:r>
            <a:r>
              <a:rPr lang="it-IT" sz="1500" dirty="0" smtClean="0"/>
              <a:t>permise all’islamista </a:t>
            </a:r>
            <a:r>
              <a:rPr lang="it-IT" sz="1500" b="1" dirty="0" err="1" smtClean="0"/>
              <a:t>Abn</a:t>
            </a:r>
            <a:r>
              <a:rPr lang="it-IT" sz="1500" b="1" dirty="0" smtClean="0"/>
              <a:t> </a:t>
            </a:r>
            <a:r>
              <a:rPr lang="it-IT" sz="1500" b="1" dirty="0" err="1" smtClean="0"/>
              <a:t>al-Nafi</a:t>
            </a:r>
            <a:r>
              <a:rPr lang="it-IT" sz="1500" b="1" dirty="0" smtClean="0"/>
              <a:t> </a:t>
            </a:r>
            <a:r>
              <a:rPr lang="it-IT" sz="1500" b="1" dirty="0" err="1" smtClean="0"/>
              <a:t>Salabi</a:t>
            </a:r>
            <a:r>
              <a:rPr lang="it-IT" sz="1500" dirty="0" smtClean="0"/>
              <a:t>,  direttore dell’Istituto islamico, di pubblicare sul suo giornale un appello tedesco-musulmano al </a:t>
            </a:r>
            <a:r>
              <a:rPr lang="it-IT" sz="1500" b="1" dirty="0" smtClean="0"/>
              <a:t>boicottaggio comune degli Ebrei a Berlino e a</a:t>
            </a:r>
            <a:r>
              <a:rPr lang="it-IT" sz="1500" dirty="0" smtClean="0"/>
              <a:t> </a:t>
            </a:r>
            <a:r>
              <a:rPr lang="it-IT" sz="1500" b="1" dirty="0" smtClean="0"/>
              <a:t>Gerusalemme</a:t>
            </a:r>
            <a:r>
              <a:rPr lang="it-IT" sz="1500" dirty="0" smtClean="0"/>
              <a:t> e alla lotta comune non solo contro i Sionisti, ma contro gli Ebrei del mondo intero.</a:t>
            </a:r>
          </a:p>
          <a:p>
            <a:endParaRPr lang="it-IT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1107</TotalTime>
  <Words>2027</Words>
  <Application>Microsoft Office PowerPoint</Application>
  <PresentationFormat>Presentazione su schermo (4:3)</PresentationFormat>
  <Paragraphs>130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Nascita dell’Impero Tedesco (Deutsche Reich)  dal 18 gennaio del 1871</vt:lpstr>
      <vt:lpstr>Deutsche Reich</vt:lpstr>
      <vt:lpstr>Morte di Bismarck e investitura di Guglielmo II</vt:lpstr>
      <vt:lpstr>Situazione del Califfato ottomano</vt:lpstr>
      <vt:lpstr>Visita a Damasco e Gerusalemme</vt:lpstr>
      <vt:lpstr>Il califfato Ottomano perde l’Egitto</vt:lpstr>
      <vt:lpstr>Dopo la Prima guerra mondiale</vt:lpstr>
      <vt:lpstr>Entra in scena Kemal Atatürk </vt:lpstr>
      <vt:lpstr>          Compare sulla scena al-Husseini</vt:lpstr>
      <vt:lpstr>     Accordo di trasferimento</vt:lpstr>
      <vt:lpstr>Attività antiebraiche di al-Husseini</vt:lpstr>
      <vt:lpstr>Qualcosa deve cambiare</vt:lpstr>
      <vt:lpstr>Conclusione</vt:lpstr>
      <vt:lpstr>Conclusione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venturini</dc:creator>
  <cp:lastModifiedBy>Ezio Boasso</cp:lastModifiedBy>
  <cp:revision>94</cp:revision>
  <dcterms:created xsi:type="dcterms:W3CDTF">2023-01-27T09:56:31Z</dcterms:created>
  <dcterms:modified xsi:type="dcterms:W3CDTF">2023-01-31T13:01:38Z</dcterms:modified>
</cp:coreProperties>
</file>